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>
  <p:sldMasterIdLst>
    <p:sldMasterId id="2147483648" r:id="rId1"/>
  </p:sldMasterIdLst>
  <p:notesMasterIdLst>
    <p:notesMasterId r:id="rId20"/>
  </p:notesMasterIdLst>
  <p:sldIdLst>
    <p:sldId id="256" r:id="rId3"/>
    <p:sldId id="265" r:id="rId4"/>
    <p:sldId id="257" r:id="rId5"/>
    <p:sldId id="258" r:id="rId6"/>
    <p:sldId id="266" r:id="rId7"/>
    <p:sldId id="267" r:id="rId8"/>
    <p:sldId id="259" r:id="rId9"/>
    <p:sldId id="260" r:id="rId10"/>
    <p:sldId id="268" r:id="rId11"/>
    <p:sldId id="261" r:id="rId12"/>
    <p:sldId id="271" r:id="rId13"/>
    <p:sldId id="269" r:id="rId14"/>
    <p:sldId id="262" r:id="rId15"/>
    <p:sldId id="272" r:id="rId16"/>
    <p:sldId id="270" r:id="rId17"/>
    <p:sldId id="263" r:id="rId18"/>
    <p:sldId id="264" r:id="rId19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901"/>
    <a:srgbClr val="6C1A00"/>
    <a:srgbClr val="58004E"/>
    <a:srgbClr val="FE9202"/>
    <a:srgbClr val="800080"/>
    <a:srgbClr val="CC0099"/>
    <a:srgbClr val="1D3A00"/>
    <a:srgbClr val="5EEC3C"/>
    <a:srgbClr val="990099"/>
    <a:srgbClr val="0070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82" d="100"/>
          <a:sy n="82" d="100"/>
        </p:scale>
        <p:origin x="-798" y="-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3" Type="http://schemas.openxmlformats.org/officeDocument/2006/relationships/tableStyles" Target="tableStyles.xml"/><Relationship Id="rId22" Type="http://schemas.openxmlformats.org/officeDocument/2006/relationships/viewProps" Target="viewProps.xml"/><Relationship Id="rId21" Type="http://schemas.openxmlformats.org/officeDocument/2006/relationships/presProps" Target="presProps.xml"/><Relationship Id="rId20" Type="http://schemas.openxmlformats.org/officeDocument/2006/relationships/notesMaster" Target="notesMasters/notesMaster1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D18E60-4300-4729-A0D7-6AB984C3922D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533E96-F078-4B3D-A8F4-F1AF21EBC357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97655" y="1655521"/>
            <a:ext cx="5344675" cy="1679754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r">
              <a:defRPr sz="3600">
                <a:solidFill>
                  <a:srgbClr val="FFC000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97655" y="3485195"/>
            <a:ext cx="5344675" cy="1100512"/>
          </a:xfrm>
        </p:spPr>
        <p:txBody>
          <a:bodyPr>
            <a:normAutofit/>
          </a:bodyPr>
          <a:lstStyle>
            <a:lvl1pPr marL="0" indent="0" algn="r">
              <a:buNone/>
              <a:defRPr sz="2800" b="0" i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</a:fld>
            <a:endParaRPr lang="en-US"/>
          </a:p>
        </p:txBody>
      </p:sp>
      <p:pic>
        <p:nvPicPr>
          <p:cNvPr id="7" name="Picture 6" descr="E:\websites\free-power-point-templates\2012\logos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08475" y="2326213"/>
            <a:ext cx="1463784" cy="5269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6480"/>
            <a:ext cx="8246070" cy="763526"/>
          </a:xfrm>
        </p:spPr>
        <p:txBody>
          <a:bodyPr>
            <a:normAutofit/>
          </a:bodyPr>
          <a:lstStyle>
            <a:lvl1pPr algn="l">
              <a:defRPr sz="3600" baseline="0">
                <a:solidFill>
                  <a:srgbClr val="FFC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966" y="1350110"/>
            <a:ext cx="8246070" cy="3512212"/>
          </a:xfrm>
        </p:spPr>
        <p:txBody>
          <a:bodyPr/>
          <a:lstStyle>
            <a:lvl1pPr algn="l">
              <a:defRPr sz="2800">
                <a:solidFill>
                  <a:schemeClr val="bg1"/>
                </a:solidFill>
              </a:defRPr>
            </a:lvl1pPr>
            <a:lvl2pPr algn="l">
              <a:defRPr>
                <a:solidFill>
                  <a:schemeClr val="bg1"/>
                </a:solidFill>
              </a:defRPr>
            </a:lvl2pPr>
            <a:lvl3pPr algn="l">
              <a:defRPr>
                <a:solidFill>
                  <a:schemeClr val="bg1"/>
                </a:solidFill>
              </a:defRPr>
            </a:lvl3pPr>
            <a:lvl4pPr algn="l">
              <a:defRPr>
                <a:solidFill>
                  <a:schemeClr val="bg1"/>
                </a:solidFill>
              </a:defRPr>
            </a:lvl4pPr>
            <a:lvl5pPr algn="l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3311" y="281175"/>
            <a:ext cx="6861138" cy="572644"/>
          </a:xfrm>
        </p:spPr>
        <p:txBody>
          <a:bodyPr>
            <a:normAutofit/>
          </a:bodyPr>
          <a:lstStyle>
            <a:lvl1pPr algn="l">
              <a:defRPr sz="3600">
                <a:solidFill>
                  <a:srgbClr val="FFC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23311" y="1044701"/>
            <a:ext cx="6861138" cy="3663766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6879" y="281175"/>
            <a:ext cx="8093365" cy="763525"/>
          </a:xfrm>
        </p:spPr>
        <p:txBody>
          <a:bodyPr>
            <a:normAutofit/>
          </a:bodyPr>
          <a:lstStyle>
            <a:lvl1pPr algn="l">
              <a:defRPr sz="3600" baseline="0">
                <a:solidFill>
                  <a:srgbClr val="FFC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6879" y="1655520"/>
            <a:ext cx="4040188" cy="479822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6879" y="2127917"/>
            <a:ext cx="4040188" cy="2276294"/>
          </a:xfrm>
        </p:spPr>
        <p:txBody>
          <a:bodyPr/>
          <a:lstStyle>
            <a:lvl1pPr algn="ctr">
              <a:defRPr sz="2400">
                <a:solidFill>
                  <a:schemeClr val="bg1"/>
                </a:solidFill>
              </a:defRPr>
            </a:lvl1pPr>
            <a:lvl2pPr algn="ctr">
              <a:defRPr sz="2000">
                <a:solidFill>
                  <a:schemeClr val="bg1"/>
                </a:solidFill>
              </a:defRPr>
            </a:lvl2pPr>
            <a:lvl3pPr algn="ctr">
              <a:defRPr sz="1800">
                <a:solidFill>
                  <a:schemeClr val="bg1"/>
                </a:solidFill>
              </a:defRPr>
            </a:lvl3pPr>
            <a:lvl4pPr algn="ctr">
              <a:defRPr sz="1600">
                <a:solidFill>
                  <a:schemeClr val="bg1"/>
                </a:solidFill>
              </a:defRPr>
            </a:lvl4pPr>
            <a:lvl5pPr algn="ctr">
              <a:defRPr sz="1600">
                <a:solidFill>
                  <a:schemeClr val="bg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000" y="1655520"/>
            <a:ext cx="4041775" cy="479822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72000" y="2127917"/>
            <a:ext cx="4041775" cy="2276294"/>
          </a:xfrm>
        </p:spPr>
        <p:txBody>
          <a:bodyPr/>
          <a:lstStyle>
            <a:lvl1pPr algn="ctr">
              <a:defRPr sz="2400">
                <a:solidFill>
                  <a:schemeClr val="bg1"/>
                </a:solidFill>
              </a:defRPr>
            </a:lvl1pPr>
            <a:lvl2pPr algn="ctr">
              <a:defRPr sz="2000">
                <a:solidFill>
                  <a:schemeClr val="bg1"/>
                </a:solidFill>
              </a:defRPr>
            </a:lvl2pPr>
            <a:lvl3pPr algn="ctr">
              <a:defRPr sz="1800">
                <a:solidFill>
                  <a:schemeClr val="bg1"/>
                </a:solidFill>
              </a:defRPr>
            </a:lvl3pPr>
            <a:lvl4pPr algn="ctr">
              <a:defRPr sz="1600">
                <a:solidFill>
                  <a:schemeClr val="bg1"/>
                </a:solidFill>
              </a:defRPr>
            </a:lvl4pPr>
            <a:lvl5pPr algn="ctr">
              <a:defRPr sz="1600">
                <a:solidFill>
                  <a:schemeClr val="bg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image" Target="../media/image4.jpeg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74F12-AA26-4AC8-9962-C36BB8F3255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2CCC60-E8CD-4174-8B1A-7DF615B22EEF}" type="slidenum">
              <a:rPr lang="en-US" smtClean="0"/>
            </a:fld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-9150" y="5213747"/>
            <a:ext cx="83896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This presentation uses a free template provided by FPPT.com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www.free-power-point-templates.com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jpe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8.xml"/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image" Target="../media/image20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24.png"/><Relationship Id="rId1" Type="http://schemas.openxmlformats.org/officeDocument/2006/relationships/image" Target="../media/image2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8.xml"/><Relationship Id="rId4" Type="http://schemas.openxmlformats.org/officeDocument/2006/relationships/image" Target="../media/image28.png"/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image" Target="../media/image25.jpe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8.xml"/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image" Target="../media/image25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31.png"/><Relationship Id="rId1" Type="http://schemas.openxmlformats.org/officeDocument/2006/relationships/image" Target="../media/image25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33.png"/><Relationship Id="rId1" Type="http://schemas.openxmlformats.org/officeDocument/2006/relationships/image" Target="../media/image32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34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5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8.jpeg"/><Relationship Id="rId1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8.xml"/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15.png"/><Relationship Id="rId1" Type="http://schemas.openxmlformats.org/officeDocument/2006/relationships/image" Target="../media/image14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8.xml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1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/>
          <p:nvPr/>
        </p:nvSpPr>
        <p:spPr>
          <a:xfrm>
            <a:off x="4714876" y="1633009"/>
            <a:ext cx="4429124" cy="167975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3600" i="0" u="none" strike="noStrike" kern="1200" cap="none" spc="0" normalizeH="0" baseline="0" noProof="0" dirty="0" smtClean="0">
                <a:ln>
                  <a:noFill/>
                </a:ln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+mj-ea"/>
                <a:cs typeface="+mj-cs"/>
              </a:rPr>
              <a:t>CAMBRIDGE SCHOOL, INDIRAPURAM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+mj-ea"/>
              <a:cs typeface="+mj-cs"/>
            </a:endParaRPr>
          </a:p>
        </p:txBody>
      </p:sp>
      <p:pic>
        <p:nvPicPr>
          <p:cNvPr id="8" name="Picture 7" descr="hdfijsdhihfgsdfhd.jpg"/>
          <p:cNvPicPr>
            <a:picLocks noChangeAspect="1"/>
          </p:cNvPicPr>
          <p:nvPr/>
        </p:nvPicPr>
        <p:blipFill>
          <a:blip r:embed="rId1"/>
          <a:srcRect b="4222"/>
          <a:stretch>
            <a:fillRect/>
          </a:stretch>
        </p:blipFill>
        <p:spPr>
          <a:xfrm>
            <a:off x="3000364" y="1571618"/>
            <a:ext cx="1604377" cy="17640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000232" y="3500444"/>
            <a:ext cx="5000660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/>
            <a:r>
              <a:rPr lang="en-US" sz="4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ush Script MT" panose="03060802040406070304" pitchFamily="66" charset="0"/>
              </a:rPr>
              <a:t>Computer Science</a:t>
            </a:r>
            <a:endParaRPr lang="en-US" sz="44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rush Script MT" panose="03060802040406070304" pitchFamily="66" charset="0"/>
            </a:endParaRPr>
          </a:p>
          <a:p>
            <a:pPr lvl="1" algn="ctr"/>
            <a:r>
              <a:rPr lang="en-US" sz="44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ush Script MT" panose="03060802040406070304" pitchFamily="66" charset="0"/>
              </a:rPr>
              <a:t>Project</a:t>
            </a:r>
            <a:endParaRPr lang="en-US" sz="44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rush Script MT" panose="03060802040406070304" pitchFamily="66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8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4" dur="2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7" dur="20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Geometric Hi-tech Background in 2020 | Tech background, Background,  Technology wallpaper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  <p:sp>
        <p:nvSpPr>
          <p:cNvPr id="4" name="Rounded Rectangle 3"/>
          <p:cNvSpPr/>
          <p:nvPr/>
        </p:nvSpPr>
        <p:spPr>
          <a:xfrm>
            <a:off x="6143636" y="1357304"/>
            <a:ext cx="2428892" cy="2357454"/>
          </a:xfrm>
          <a:prstGeom prst="roundRect">
            <a:avLst/>
          </a:prstGeom>
          <a:noFill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  <a:p>
            <a:pPr algn="ctr"/>
            <a:endParaRPr lang="en-US" dirty="0" smtClean="0"/>
          </a:p>
          <a:p>
            <a:pPr algn="ctr"/>
            <a:endParaRPr lang="en-US" dirty="0" smtClean="0"/>
          </a:p>
          <a:p>
            <a:pPr algn="ctr"/>
            <a:endParaRPr lang="en-US" dirty="0" smtClean="0"/>
          </a:p>
          <a:p>
            <a:pPr algn="ctr"/>
            <a:endParaRPr lang="en-US" dirty="0" smtClean="0"/>
          </a:p>
          <a:p>
            <a:pPr algn="ctr"/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6143636" y="3214692"/>
            <a:ext cx="2357454" cy="338554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OUTPUT SCREEN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500034" y="214296"/>
            <a:ext cx="5286412" cy="4714908"/>
          </a:xfrm>
          <a:prstGeom prst="roundRect">
            <a:avLst/>
          </a:prstGeom>
          <a:noFill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 smtClean="0"/>
          </a:p>
          <a:p>
            <a:pPr algn="ctr"/>
            <a:endParaRPr lang="en-US" b="1" dirty="0" smtClean="0"/>
          </a:p>
          <a:p>
            <a:pPr algn="ctr"/>
            <a:endParaRPr lang="en-US" b="1" dirty="0" smtClean="0"/>
          </a:p>
          <a:p>
            <a:pPr algn="ctr"/>
            <a:endParaRPr lang="en-US" b="1" dirty="0" smtClean="0"/>
          </a:p>
          <a:p>
            <a:pPr algn="ctr"/>
            <a:endParaRPr lang="en-US" b="1" dirty="0" smtClean="0"/>
          </a:p>
          <a:p>
            <a:pPr algn="ctr"/>
            <a:endParaRPr lang="en-US" b="1" dirty="0" smtClean="0"/>
          </a:p>
          <a:p>
            <a:pPr algn="ctr"/>
            <a:endParaRPr lang="en-US" b="1" dirty="0" smtClean="0"/>
          </a:p>
          <a:p>
            <a:pPr algn="ctr"/>
            <a:endParaRPr lang="en-US" b="1" dirty="0" smtClean="0"/>
          </a:p>
          <a:p>
            <a:pPr algn="ctr"/>
            <a:endParaRPr lang="en-US" b="1" dirty="0" smtClean="0"/>
          </a:p>
          <a:p>
            <a:pPr algn="ctr"/>
            <a:endParaRPr lang="en-US" b="1" dirty="0" smtClean="0"/>
          </a:p>
          <a:p>
            <a:pPr algn="ctr"/>
            <a:endParaRPr lang="en-US" b="1" dirty="0" smtClean="0"/>
          </a:p>
          <a:p>
            <a:pPr algn="ctr"/>
            <a:endParaRPr lang="en-US" b="1" dirty="0" smtClean="0"/>
          </a:p>
          <a:p>
            <a:pPr algn="ctr"/>
            <a:endParaRPr lang="en-US" b="1" dirty="0" smtClean="0"/>
          </a:p>
          <a:p>
            <a:pPr algn="ctr"/>
            <a:endParaRPr lang="en-US" b="1" dirty="0" smtClean="0"/>
          </a:p>
          <a:p>
            <a:pPr algn="ctr"/>
            <a:endParaRPr lang="en-US" b="1" dirty="0" smtClean="0">
              <a:latin typeface="Comic Sans MS" panose="030F0702030302020204" pitchFamily="66" charset="0"/>
            </a:endParaRPr>
          </a:p>
          <a:p>
            <a:pPr algn="ctr"/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PROGRAM CODE</a:t>
            </a:r>
            <a:endParaRPr lang="en-US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</a:endParaRPr>
          </a:p>
          <a:p>
            <a:pPr algn="ctr"/>
            <a:r>
              <a:rPr 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#Code 1 and 2</a:t>
            </a:r>
            <a:endParaRPr 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</a:endParaRPr>
          </a:p>
        </p:txBody>
      </p:sp>
      <p:pic>
        <p:nvPicPr>
          <p:cNvPr id="12" name="Picture 11" descr="Screenshot from 2020-12-11 19-11-12.png"/>
          <p:cNvPicPr>
            <a:picLocks noChangeAspect="1"/>
          </p:cNvPicPr>
          <p:nvPr/>
        </p:nvPicPr>
        <p:blipFill>
          <a:blip r:embed="rId2"/>
          <a:srcRect l="11718" t="26377" r="64844" b="44442"/>
          <a:stretch>
            <a:fillRect/>
          </a:stretch>
        </p:blipFill>
        <p:spPr>
          <a:xfrm>
            <a:off x="6286512" y="1643056"/>
            <a:ext cx="2143140" cy="1500198"/>
          </a:xfrm>
          <a:prstGeom prst="rect">
            <a:avLst/>
          </a:prstGeom>
        </p:spPr>
      </p:pic>
      <p:pic>
        <p:nvPicPr>
          <p:cNvPr id="11" name="Picture 10" descr="Screenshot from 2020-12-15 18-57-55.png"/>
          <p:cNvPicPr>
            <a:picLocks noChangeAspect="1"/>
          </p:cNvPicPr>
          <p:nvPr/>
        </p:nvPicPr>
        <p:blipFill>
          <a:blip r:embed="rId3"/>
          <a:srcRect l="22656" t="11092" r="19531" b="5534"/>
          <a:stretch>
            <a:fillRect/>
          </a:stretch>
        </p:blipFill>
        <p:spPr>
          <a:xfrm>
            <a:off x="857224" y="428610"/>
            <a:ext cx="4572032" cy="3786214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Plexus Abstract Network Titles Cinematic Stock Footage Video (100%  Royalty-free) 18674369 | Shutterstock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-1" y="0"/>
            <a:ext cx="9129713" cy="5143500"/>
          </a:xfrm>
          <a:prstGeom prst="rect">
            <a:avLst/>
          </a:prstGeom>
          <a:noFill/>
        </p:spPr>
      </p:pic>
      <p:sp>
        <p:nvSpPr>
          <p:cNvPr id="2" name="Rounded Rectangle 1"/>
          <p:cNvSpPr/>
          <p:nvPr/>
        </p:nvSpPr>
        <p:spPr>
          <a:xfrm>
            <a:off x="142844" y="285734"/>
            <a:ext cx="8858312" cy="4500594"/>
          </a:xfrm>
          <a:prstGeom prst="roundRect">
            <a:avLst/>
          </a:prstGeom>
          <a:noFill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  <a:p>
            <a:pPr algn="ctr"/>
            <a:endParaRPr lang="en-US" dirty="0" smtClean="0"/>
          </a:p>
          <a:p>
            <a:pPr algn="ctr"/>
            <a:endParaRPr lang="en-US" dirty="0" smtClean="0"/>
          </a:p>
          <a:p>
            <a:pPr algn="ctr"/>
            <a:endParaRPr lang="en-US" dirty="0" smtClean="0"/>
          </a:p>
          <a:p>
            <a:pPr algn="ctr"/>
            <a:endParaRPr lang="en-US" dirty="0" smtClean="0"/>
          </a:p>
          <a:p>
            <a:pPr algn="ctr"/>
            <a:endParaRPr lang="en-US" dirty="0" smtClean="0"/>
          </a:p>
        </p:txBody>
      </p:sp>
      <p:sp>
        <p:nvSpPr>
          <p:cNvPr id="3" name="Rectangle 2"/>
          <p:cNvSpPr/>
          <p:nvPr/>
        </p:nvSpPr>
        <p:spPr>
          <a:xfrm>
            <a:off x="785786" y="3714758"/>
            <a:ext cx="7782202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US" b="1" dirty="0" smtClean="0"/>
          </a:p>
          <a:p>
            <a:pPr algn="ctr"/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PROGRAM CODE</a:t>
            </a:r>
            <a:endParaRPr lang="en-US" sz="16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</a:endParaRPr>
          </a:p>
          <a:p>
            <a:pPr algn="ctr"/>
            <a:r>
              <a:rPr lang="en-US" sz="1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#Code 3</a:t>
            </a:r>
            <a:endParaRPr lang="en-US" sz="16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</a:endParaRPr>
          </a:p>
        </p:txBody>
      </p:sp>
      <p:pic>
        <p:nvPicPr>
          <p:cNvPr id="5" name="Picture 4" descr="Screenshot from 2020-12-15 18-58-23.png"/>
          <p:cNvPicPr>
            <a:picLocks noChangeAspect="1"/>
          </p:cNvPicPr>
          <p:nvPr/>
        </p:nvPicPr>
        <p:blipFill>
          <a:blip r:embed="rId2"/>
          <a:srcRect l="7812" t="23598" r="1562" b="31936"/>
          <a:stretch>
            <a:fillRect/>
          </a:stretch>
        </p:blipFill>
        <p:spPr>
          <a:xfrm>
            <a:off x="357158" y="642924"/>
            <a:ext cx="8358246" cy="3246591"/>
          </a:xfrm>
          <a:prstGeom prst="rect">
            <a:avLst/>
          </a:prstGeom>
        </p:spPr>
      </p:pic>
    </p:spTree>
  </p:cSld>
  <p:clrMapOvr>
    <a:masterClrMapping/>
  </p:clrMapOvr>
  <p:transition spd="slow">
    <p:pull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 descr="Premium Vector | Abstract grey geometric technology background"/>
          <p:cNvPicPr>
            <a:picLocks noChangeAspect="1" noChangeArrowheads="1"/>
          </p:cNvPicPr>
          <p:nvPr/>
        </p:nvPicPr>
        <p:blipFill>
          <a:blip r:embed="rId1"/>
          <a:srcRect b="1"/>
          <a:stretch>
            <a:fillRect/>
          </a:stretch>
        </p:blipFill>
        <p:spPr bwMode="auto">
          <a:xfrm>
            <a:off x="0" y="18"/>
            <a:ext cx="9144000" cy="5143482"/>
          </a:xfrm>
          <a:prstGeom prst="rect">
            <a:avLst/>
          </a:prstGeom>
          <a:noFill/>
        </p:spPr>
      </p:pic>
      <p:pic>
        <p:nvPicPr>
          <p:cNvPr id="8" name="Picture 7" descr="Screenshot from 2020-12-11 19-10-25.png"/>
          <p:cNvPicPr>
            <a:picLocks noChangeAspect="1"/>
          </p:cNvPicPr>
          <p:nvPr/>
        </p:nvPicPr>
        <p:blipFill>
          <a:blip r:embed="rId2"/>
          <a:srcRect l="39844" t="40273" r="7812" b="16650"/>
          <a:stretch>
            <a:fillRect/>
          </a:stretch>
        </p:blipFill>
        <p:spPr>
          <a:xfrm>
            <a:off x="4692736" y="1428742"/>
            <a:ext cx="4112612" cy="2214578"/>
          </a:xfrm>
          <a:prstGeom prst="rect">
            <a:avLst/>
          </a:prstGeom>
        </p:spPr>
      </p:pic>
      <p:sp>
        <p:nvSpPr>
          <p:cNvPr id="10" name="Rounded Rectangle 9"/>
          <p:cNvSpPr/>
          <p:nvPr/>
        </p:nvSpPr>
        <p:spPr>
          <a:xfrm>
            <a:off x="4429124" y="1214428"/>
            <a:ext cx="4500594" cy="3143272"/>
          </a:xfrm>
          <a:prstGeom prst="roundRect">
            <a:avLst/>
          </a:prstGeom>
          <a:noFill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1" name="Rectangle 10"/>
          <p:cNvSpPr/>
          <p:nvPr/>
        </p:nvSpPr>
        <p:spPr>
          <a:xfrm>
            <a:off x="4429124" y="3643320"/>
            <a:ext cx="450059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PROGRAM CODE</a:t>
            </a:r>
            <a:endParaRPr lang="en-US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</a:endParaRPr>
          </a:p>
          <a:p>
            <a:pPr algn="ctr"/>
            <a:r>
              <a:rPr 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#Code 6</a:t>
            </a:r>
            <a:endParaRPr 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214282" y="2428874"/>
            <a:ext cx="3714776" cy="2500330"/>
          </a:xfrm>
          <a:prstGeom prst="roundRect">
            <a:avLst/>
          </a:prstGeom>
          <a:noFill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9" name="Rectangle 18"/>
          <p:cNvSpPr/>
          <p:nvPr/>
        </p:nvSpPr>
        <p:spPr>
          <a:xfrm>
            <a:off x="214282" y="4357700"/>
            <a:ext cx="371477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OUTPUT SCREEN FOR</a:t>
            </a:r>
            <a:endParaRPr lang="en-US" sz="1600" b="1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</a:endParaRPr>
          </a:p>
          <a:p>
            <a:pPr algn="ctr"/>
            <a:r>
              <a:rPr lang="en-US" sz="1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#Code 4</a:t>
            </a:r>
            <a:endParaRPr lang="en-US" sz="16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</a:endParaRPr>
          </a:p>
        </p:txBody>
      </p:sp>
      <p:pic>
        <p:nvPicPr>
          <p:cNvPr id="21" name="Picture 20" descr="Screenshot from 2020-12-11 19-13-03.png"/>
          <p:cNvPicPr>
            <a:picLocks noChangeAspect="1"/>
          </p:cNvPicPr>
          <p:nvPr/>
        </p:nvPicPr>
        <p:blipFill>
          <a:blip r:embed="rId3"/>
          <a:srcRect l="11718" t="27767" r="64844" b="30546"/>
          <a:stretch>
            <a:fillRect/>
          </a:stretch>
        </p:blipFill>
        <p:spPr>
          <a:xfrm>
            <a:off x="571472" y="2571750"/>
            <a:ext cx="3066338" cy="1785950"/>
          </a:xfrm>
          <a:prstGeom prst="rect">
            <a:avLst/>
          </a:prstGeom>
        </p:spPr>
      </p:pic>
      <p:pic>
        <p:nvPicPr>
          <p:cNvPr id="13" name="Picture 12" descr="Screenshot from 2020-12-11 19-10-19 (1).png"/>
          <p:cNvPicPr>
            <a:picLocks noChangeAspect="1"/>
          </p:cNvPicPr>
          <p:nvPr/>
        </p:nvPicPr>
        <p:blipFill>
          <a:blip r:embed="rId4"/>
          <a:srcRect l="39844" t="55558" r="28125" b="23598"/>
          <a:stretch>
            <a:fillRect/>
          </a:stretch>
        </p:blipFill>
        <p:spPr>
          <a:xfrm>
            <a:off x="506062" y="327214"/>
            <a:ext cx="3401371" cy="1244404"/>
          </a:xfrm>
          <a:prstGeom prst="rect">
            <a:avLst/>
          </a:prstGeom>
        </p:spPr>
      </p:pic>
      <p:sp>
        <p:nvSpPr>
          <p:cNvPr id="16" name="Rounded Rectangle 15"/>
          <p:cNvSpPr/>
          <p:nvPr/>
        </p:nvSpPr>
        <p:spPr>
          <a:xfrm>
            <a:off x="285720" y="142858"/>
            <a:ext cx="3714776" cy="2143140"/>
          </a:xfrm>
          <a:prstGeom prst="roundRect">
            <a:avLst/>
          </a:prstGeom>
          <a:noFill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7" name="Rectangle 16"/>
          <p:cNvSpPr/>
          <p:nvPr/>
        </p:nvSpPr>
        <p:spPr>
          <a:xfrm>
            <a:off x="285720" y="1581795"/>
            <a:ext cx="3714776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sym typeface="+mn-ea"/>
              </a:rPr>
              <a:t>PROGRAM CODE</a:t>
            </a:r>
            <a:endParaRPr lang="en-US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</a:endParaRPr>
          </a:p>
          <a:p>
            <a:pPr algn="ctr"/>
            <a:r>
              <a:rPr 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#Code 4</a:t>
            </a:r>
            <a:endParaRPr 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</a:endParaRPr>
          </a:p>
        </p:txBody>
      </p:sp>
    </p:spTree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 descr="Premium Vector | Abstract grey geometric technology background"/>
          <p:cNvPicPr>
            <a:picLocks noChangeAspect="1" noChangeArrowheads="1"/>
          </p:cNvPicPr>
          <p:nvPr/>
        </p:nvPicPr>
        <p:blipFill>
          <a:blip r:embed="rId1"/>
          <a:srcRect b="1"/>
          <a:stretch>
            <a:fillRect/>
          </a:stretch>
        </p:blipFill>
        <p:spPr bwMode="auto">
          <a:xfrm>
            <a:off x="0" y="18"/>
            <a:ext cx="9144000" cy="5143482"/>
          </a:xfrm>
          <a:prstGeom prst="rect">
            <a:avLst/>
          </a:prstGeom>
          <a:noFill/>
        </p:spPr>
      </p:pic>
      <p:sp>
        <p:nvSpPr>
          <p:cNvPr id="9" name="Rounded Rectangle 8"/>
          <p:cNvSpPr/>
          <p:nvPr/>
        </p:nvSpPr>
        <p:spPr>
          <a:xfrm>
            <a:off x="4786314" y="1785932"/>
            <a:ext cx="3929122" cy="250033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" name="Rectangle 9"/>
          <p:cNvSpPr/>
          <p:nvPr/>
        </p:nvSpPr>
        <p:spPr>
          <a:xfrm>
            <a:off x="4786282" y="3571882"/>
            <a:ext cx="407196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PROGRAM CODE</a:t>
            </a:r>
            <a:endParaRPr lang="en-US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</a:endParaRPr>
          </a:p>
          <a:p>
            <a:pPr algn="ctr"/>
            <a:r>
              <a:rPr 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#Code 7</a:t>
            </a:r>
            <a:endParaRPr 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</a:endParaRPr>
          </a:p>
        </p:txBody>
      </p:sp>
      <p:pic>
        <p:nvPicPr>
          <p:cNvPr id="11" name="Picture 10" descr="Screenshot from 2020-12-11 19-10-31.png"/>
          <p:cNvPicPr>
            <a:picLocks noChangeAspect="1"/>
          </p:cNvPicPr>
          <p:nvPr/>
        </p:nvPicPr>
        <p:blipFill>
          <a:blip r:embed="rId2"/>
          <a:srcRect l="39844" t="12481" r="8593" b="56948"/>
          <a:stretch>
            <a:fillRect/>
          </a:stretch>
        </p:blipFill>
        <p:spPr>
          <a:xfrm>
            <a:off x="4929190" y="2000246"/>
            <a:ext cx="3714776" cy="1518113"/>
          </a:xfrm>
          <a:prstGeom prst="rect">
            <a:avLst/>
          </a:prstGeom>
        </p:spPr>
      </p:pic>
      <p:pic>
        <p:nvPicPr>
          <p:cNvPr id="12" name="Picture 11" descr="Screenshot from 2020-12-11 19-11-51.png"/>
          <p:cNvPicPr>
            <a:picLocks noChangeAspect="1"/>
          </p:cNvPicPr>
          <p:nvPr/>
        </p:nvPicPr>
        <p:blipFill>
          <a:blip r:embed="rId3"/>
          <a:srcRect l="11718" t="27767" r="46875" b="30546"/>
          <a:stretch>
            <a:fillRect/>
          </a:stretch>
        </p:blipFill>
        <p:spPr>
          <a:xfrm>
            <a:off x="642910" y="714362"/>
            <a:ext cx="3286148" cy="1919659"/>
          </a:xfrm>
          <a:prstGeom prst="rect">
            <a:avLst/>
          </a:prstGeom>
        </p:spPr>
      </p:pic>
      <p:sp>
        <p:nvSpPr>
          <p:cNvPr id="13" name="Rounded Rectangle 12"/>
          <p:cNvSpPr/>
          <p:nvPr/>
        </p:nvSpPr>
        <p:spPr>
          <a:xfrm>
            <a:off x="428596" y="571486"/>
            <a:ext cx="3714776" cy="271464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4" name="Rectangle 13"/>
          <p:cNvSpPr/>
          <p:nvPr/>
        </p:nvSpPr>
        <p:spPr>
          <a:xfrm>
            <a:off x="428596" y="2643188"/>
            <a:ext cx="371477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OUTPUT SCREEN FOR </a:t>
            </a:r>
            <a:endParaRPr lang="en-US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</a:endParaRPr>
          </a:p>
          <a:p>
            <a:pPr algn="ctr"/>
            <a:r>
              <a:rPr 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#Code 2</a:t>
            </a:r>
            <a:endParaRPr 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</a:endParaRPr>
          </a:p>
        </p:txBody>
      </p:sp>
    </p:spTree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 descr="Premium Vector | Abstract grey geometric technology background"/>
          <p:cNvPicPr>
            <a:picLocks noChangeAspect="1" noChangeArrowheads="1"/>
          </p:cNvPicPr>
          <p:nvPr/>
        </p:nvPicPr>
        <p:blipFill>
          <a:blip r:embed="rId1"/>
          <a:srcRect b="1"/>
          <a:stretch>
            <a:fillRect/>
          </a:stretch>
        </p:blipFill>
        <p:spPr bwMode="auto">
          <a:xfrm>
            <a:off x="0" y="18"/>
            <a:ext cx="9144000" cy="5143482"/>
          </a:xfrm>
          <a:prstGeom prst="rect">
            <a:avLst/>
          </a:prstGeom>
          <a:noFill/>
        </p:spPr>
      </p:pic>
      <p:sp>
        <p:nvSpPr>
          <p:cNvPr id="2" name="Rectangle 1"/>
          <p:cNvSpPr/>
          <p:nvPr/>
        </p:nvSpPr>
        <p:spPr>
          <a:xfrm>
            <a:off x="2285984" y="214296"/>
            <a:ext cx="4786346" cy="44291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 smtClean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pPr algn="ctr"/>
            <a:endParaRPr lang="en-US" b="1" dirty="0" smtClean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pPr algn="ctr"/>
            <a:endParaRPr lang="en-US" b="1" dirty="0" smtClean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pPr algn="ctr"/>
            <a:endParaRPr lang="en-US" b="1" dirty="0" smtClean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pPr algn="ctr"/>
            <a:endParaRPr lang="en-US" b="1" dirty="0" smtClean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pPr algn="ctr"/>
            <a:endParaRPr lang="en-US" b="1" dirty="0" smtClean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pPr algn="ctr"/>
            <a:endParaRPr lang="en-US" b="1" dirty="0" smtClean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pPr algn="ctr"/>
            <a:endParaRPr lang="en-US" b="1" dirty="0" smtClean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pPr algn="ctr"/>
            <a:endParaRPr lang="en-US" b="1" dirty="0" smtClean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pPr algn="ctr"/>
            <a:endParaRPr lang="en-US" b="1" dirty="0" smtClean="0">
              <a:solidFill>
                <a:schemeClr val="tx1"/>
              </a:solidFill>
              <a:latin typeface="Comic Sans MS" panose="030F0702030302020204" pitchFamily="66" charset="0"/>
            </a:endParaRPr>
          </a:p>
          <a:p>
            <a:pPr algn="ctr"/>
            <a:endParaRPr lang="en-US" b="1" dirty="0" smtClean="0">
              <a:solidFill>
                <a:schemeClr val="tx1"/>
              </a:solidFill>
              <a:latin typeface="Comic Sans MS" panose="030F0702030302020204" pitchFamily="66" charset="0"/>
            </a:endParaRPr>
          </a:p>
          <a:p>
            <a:pPr algn="ctr"/>
            <a:endParaRPr lang="en-US" b="1" dirty="0" smtClean="0">
              <a:solidFill>
                <a:schemeClr val="tx1"/>
              </a:solidFill>
              <a:latin typeface="Comic Sans MS" panose="030F0702030302020204" pitchFamily="66" charset="0"/>
            </a:endParaRPr>
          </a:p>
          <a:p>
            <a:pPr algn="ctr"/>
            <a:endParaRPr lang="en-US" b="1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</a:endParaRPr>
          </a:p>
          <a:p>
            <a:pPr algn="ctr"/>
            <a:endParaRPr lang="en-US" b="1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</a:endParaRPr>
          </a:p>
          <a:p>
            <a:pPr algn="ctr"/>
            <a:r>
              <a:rPr lang="en-US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GRAPH FOR PROGRAM</a:t>
            </a:r>
            <a:endParaRPr lang="en-US" b="1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</a:endParaRPr>
          </a:p>
          <a:p>
            <a:pPr algn="ctr"/>
            <a:r>
              <a:rPr 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Code #8</a:t>
            </a:r>
            <a:endParaRPr 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</a:endParaRPr>
          </a:p>
        </p:txBody>
      </p:sp>
      <p:pic>
        <p:nvPicPr>
          <p:cNvPr id="3" name="Picture 2" descr="graph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7422" y="285734"/>
            <a:ext cx="4643470" cy="3723082"/>
          </a:xfrm>
          <a:prstGeom prst="rect">
            <a:avLst/>
          </a:prstGeom>
        </p:spPr>
      </p:pic>
    </p:spTree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 descr="Free download High Tech Wallpaper HD 3438 2560 x 1600 WallpaperLayercom  [2560x1600] for your Desktop, Mobile &amp; Tablet | Explore 59+ High Tech  Background | Tech Wallpaper HD,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  <p:sp>
        <p:nvSpPr>
          <p:cNvPr id="10" name="Rounded Rectangle 9"/>
          <p:cNvSpPr/>
          <p:nvPr/>
        </p:nvSpPr>
        <p:spPr>
          <a:xfrm>
            <a:off x="357158" y="642924"/>
            <a:ext cx="8286808" cy="392909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12" name="Picture 11" descr="Screenshot from 2020-12-15 18-58-44.png"/>
          <p:cNvPicPr>
            <a:picLocks noChangeAspect="1"/>
          </p:cNvPicPr>
          <p:nvPr/>
        </p:nvPicPr>
        <p:blipFill>
          <a:blip r:embed="rId2"/>
          <a:srcRect l="7812" t="45856" r="10937" b="23573"/>
          <a:stretch>
            <a:fillRect/>
          </a:stretch>
        </p:blipFill>
        <p:spPr>
          <a:xfrm>
            <a:off x="785786" y="928676"/>
            <a:ext cx="7429552" cy="250033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714348" y="3714758"/>
            <a:ext cx="764386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PROGRAM CODE</a:t>
            </a:r>
            <a:endParaRPr lang="en-US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</a:endParaRPr>
          </a:p>
          <a:p>
            <a:pPr algn="ctr"/>
            <a:r>
              <a:rPr 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#Code 8</a:t>
            </a:r>
            <a:endParaRPr 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</a:endParaRPr>
          </a:p>
        </p:txBody>
      </p:sp>
    </p:spTree>
  </p:cSld>
  <p:clrMapOvr>
    <a:masterClrMapping/>
  </p:clrMapOvr>
  <p:transition spd="slow">
    <p:wipe dir="u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Air Flat Black Geometric Technology Background | Technology background,  Background, Line background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0" y="0"/>
            <a:ext cx="9144026" cy="5143500"/>
          </a:xfrm>
          <a:prstGeom prst="rect">
            <a:avLst/>
          </a:prstGeom>
          <a:noFill/>
        </p:spPr>
      </p:pic>
      <p:sp>
        <p:nvSpPr>
          <p:cNvPr id="22530" name="AutoShape 2" descr="Futuristic abstract background - Download Free Vectors, Clipart Graphics &amp;  Vector Ar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22532" name="AutoShape 4" descr="Futuristic abstract background - Download Free Vectors, Clipart Graphics &amp;  Vector Ar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143372" y="785800"/>
            <a:ext cx="4857752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This was a very concise view of the code snippets, how the entire program would run, basic output screens, etc. of the entire project.</a:t>
            </a:r>
            <a:endParaRPr lang="en-US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</a:endParaRPr>
          </a:p>
          <a:p>
            <a:pPr algn="just"/>
            <a:endParaRPr lang="en-US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</a:endParaRPr>
          </a:p>
          <a:p>
            <a:pPr algn="just"/>
            <a:endParaRPr lang="en-US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</a:endParaRPr>
          </a:p>
          <a:p>
            <a:pPr algn="just"/>
            <a:endParaRPr lang="en-US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</a:endParaRPr>
          </a:p>
          <a:p>
            <a:pPr algn="just"/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The entire project was build up not only to offer a help for the confectionery shop-owners/keepers but also for all the other shop owners who have helped us a lot through our entire lives. This project is dedicated to all of them.</a:t>
            </a:r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</a:endParaRPr>
          </a:p>
        </p:txBody>
      </p:sp>
    </p:spTree>
  </p:cSld>
  <p:clrMapOvr>
    <a:masterClrMapping/>
  </p:clrMapOvr>
  <p:transition spd="slow">
    <p:dissolv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Premium Vector | Abstract tech modern background with glowing neon lights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0" y="0"/>
            <a:ext cx="9147244" cy="5143500"/>
          </a:xfrm>
          <a:prstGeom prst="rect">
            <a:avLst/>
          </a:prstGeom>
          <a:noFill/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1571618"/>
            <a:ext cx="9144000" cy="1714512"/>
          </a:xfrm>
        </p:spPr>
        <p:txBody>
          <a:bodyPr anchor="ctr">
            <a:normAutofit/>
          </a:bodyPr>
          <a:lstStyle/>
          <a:p>
            <a:pPr algn="ctr"/>
            <a:r>
              <a:rPr 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THANK YOU SO MUCH</a:t>
            </a:r>
            <a:endParaRPr 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929322" y="4000510"/>
            <a:ext cx="30003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Name:   Anisha Kumar</a:t>
            </a:r>
            <a:endParaRPr lang="en-IN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</a:endParaRPr>
          </a:p>
          <a:p>
            <a:r>
              <a:rPr lang="en-IN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Class:    XII-A</a:t>
            </a:r>
            <a:endParaRPr lang="en-IN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</a:endParaRPr>
          </a:p>
          <a:p>
            <a:r>
              <a:rPr lang="en-IN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Roll No:  2</a:t>
            </a:r>
            <a:endParaRPr lang="en-IN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</a:endParaRPr>
          </a:p>
        </p:txBody>
      </p:sp>
    </p:spTree>
  </p:cSld>
  <p:clrMapOvr>
    <a:masterClrMapping/>
  </p:clrMapOvr>
  <p:transition spd="slow">
    <p:wipe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 descr="Dark Blue Abstract Technology Low Poly Communication Motion Design | Motion  design, Blue abstract, Technology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0" y="0"/>
            <a:ext cx="9140554" cy="514350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u="dbl" dirty="0" smtClean="0">
                <a:solidFill>
                  <a:schemeClr val="bg1"/>
                </a:solidFill>
                <a:latin typeface="Bookman Old Style" panose="02050604050505020204" pitchFamily="18" charset="0"/>
              </a:rPr>
              <a:t>ACKNOWLEDGEMENT</a:t>
            </a:r>
            <a:endParaRPr lang="en-US" u="dbl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4282" y="1785932"/>
            <a:ext cx="8695036" cy="271464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I would like to thank the CBSE board, our Principal, Ms. </a:t>
            </a:r>
            <a:r>
              <a:rPr lang="en-US" sz="26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Hardeep</a:t>
            </a:r>
            <a:r>
              <a:rPr lang="en-US" sz="2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 </a:t>
            </a:r>
            <a:r>
              <a:rPr lang="en-US" sz="26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Kaur</a:t>
            </a:r>
            <a:r>
              <a:rPr lang="en-US" sz="2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 and our Computer Science Teacher, Ms. </a:t>
            </a:r>
            <a:r>
              <a:rPr lang="en-US" sz="26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Vandana</a:t>
            </a:r>
            <a:r>
              <a:rPr lang="en-US" sz="2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 </a:t>
            </a:r>
            <a:r>
              <a:rPr lang="en-US" sz="26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Mittal</a:t>
            </a:r>
            <a:r>
              <a:rPr lang="en-US" sz="2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, who gave not just me, but all the others students the opportunity to make such a beautiful project which can be used for public welfare. I promise to make utmost use of this opportunity.</a:t>
            </a:r>
            <a:endParaRPr lang="en-US" sz="2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</a:endParaRPr>
          </a:p>
        </p:txBody>
      </p:sp>
    </p:spTree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2" name="Picture 18" descr="Unit Testing with Python. Verify that your Python code works how… | by  Patrick Kalkman | Level Up Coding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4143340" y="0"/>
            <a:ext cx="5000660" cy="3502095"/>
          </a:xfrm>
          <a:prstGeom prst="rect">
            <a:avLst/>
          </a:prstGeom>
          <a:noFill/>
        </p:spPr>
      </p:pic>
      <p:pic>
        <p:nvPicPr>
          <p:cNvPr id="1038" name="Picture 14" descr="How to Connect PHP to MySQL Database | Zend"/>
          <p:cNvPicPr>
            <a:picLocks noChangeAspect="1" noChangeArrowheads="1"/>
          </p:cNvPicPr>
          <p:nvPr/>
        </p:nvPicPr>
        <p:blipFill>
          <a:blip r:embed="rId2"/>
          <a:srcRect l="5633" r="5634"/>
          <a:stretch>
            <a:fillRect/>
          </a:stretch>
        </p:blipFill>
        <p:spPr bwMode="auto">
          <a:xfrm>
            <a:off x="0" y="0"/>
            <a:ext cx="4500594" cy="3500444"/>
          </a:xfrm>
          <a:prstGeom prst="rect">
            <a:avLst/>
          </a:prstGeom>
          <a:noFill/>
        </p:spPr>
      </p:pic>
      <p:sp>
        <p:nvSpPr>
          <p:cNvPr id="13" name="Rectangle 12"/>
          <p:cNvSpPr/>
          <p:nvPr/>
        </p:nvSpPr>
        <p:spPr>
          <a:xfrm>
            <a:off x="0" y="3500444"/>
            <a:ext cx="9144000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/>
            <a:r>
              <a:rPr lang="en-US" sz="4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ush Script MT" panose="03060802040406070304" pitchFamily="66" charset="0"/>
              </a:rPr>
              <a:t>Welcome to the amazing world of</a:t>
            </a:r>
            <a:endParaRPr lang="en-US" sz="44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rush Script MT" panose="03060802040406070304" pitchFamily="66" charset="0"/>
            </a:endParaRPr>
          </a:p>
          <a:p>
            <a:pPr lvl="1" algn="ctr"/>
            <a:r>
              <a:rPr lang="en-US" sz="4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orte" panose="03060902040502070203" pitchFamily="66" charset="0"/>
              </a:rPr>
              <a:t>MySQL</a:t>
            </a:r>
            <a:r>
              <a:rPr lang="en-US" sz="4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ush Script MT" panose="03060802040406070304" pitchFamily="66" charset="0"/>
              </a:rPr>
              <a:t> </a:t>
            </a:r>
            <a:r>
              <a:rPr lang="en-US" sz="4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lackadder ITC" panose="04020505051007020D02" pitchFamily="82" charset="0"/>
              </a:rPr>
              <a:t>&amp;</a:t>
            </a:r>
            <a:r>
              <a:rPr lang="en-US" sz="4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ush Script MT" panose="03060802040406070304" pitchFamily="66" charset="0"/>
              </a:rPr>
              <a:t> </a:t>
            </a:r>
            <a:r>
              <a:rPr lang="en-US" sz="4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orte" panose="03060902040502070203" pitchFamily="66" charset="0"/>
              </a:rPr>
              <a:t>Python</a:t>
            </a:r>
            <a:r>
              <a:rPr lang="en-US" sz="4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ush Script MT" panose="03060802040406070304" pitchFamily="66" charset="0"/>
              </a:rPr>
              <a:t>!</a:t>
            </a:r>
            <a:endParaRPr lang="en-US" sz="44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rush Script MT" panose="03060802040406070304" pitchFamily="66" charset="0"/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0" dur="20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Premium Photo | Empty green chalkboard or school board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  <p:sp>
        <p:nvSpPr>
          <p:cNvPr id="4" name="TextBox 3"/>
          <p:cNvSpPr txBox="1"/>
          <p:nvPr/>
        </p:nvSpPr>
        <p:spPr>
          <a:xfrm>
            <a:off x="1142976" y="642924"/>
            <a:ext cx="6858048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u="dbl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chemeClr val="bg1"/>
                  </a:solidFill>
                </a:uFill>
                <a:latin typeface="Bradley Hand ITC" panose="03070402050302030203" pitchFamily="66" charset="0"/>
              </a:rPr>
              <a:t>PREFACE</a:t>
            </a:r>
            <a:endParaRPr lang="en-US" sz="4000" b="1" u="dbl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>
                <a:solidFill>
                  <a:schemeClr val="bg1"/>
                </a:solidFill>
              </a:uFill>
              <a:latin typeface="Bradley Hand ITC" panose="03070402050302030203" pitchFamily="66" charset="0"/>
            </a:endParaRPr>
          </a:p>
          <a:p>
            <a:pPr algn="just"/>
            <a:endParaRPr lang="en-US" sz="16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skerville Old Face" panose="02020602080505020303" pitchFamily="18" charset="0"/>
            </a:endParaRPr>
          </a:p>
          <a:p>
            <a:pPr marL="176530" indent="-176530" algn="just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The aim of the project is to establish a tangible connection between the two interfaces - MySQL and Python, so as to solve a real life word problem worthwhile to solve.</a:t>
            </a:r>
            <a:endParaRPr lang="en-US" sz="16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</a:endParaRPr>
          </a:p>
          <a:p>
            <a:pPr algn="just"/>
            <a:endParaRPr lang="en-US" sz="16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</a:endParaRPr>
          </a:p>
          <a:p>
            <a:pPr marL="176530" indent="-176530" algn="just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My project aims to solve the basic queries which tend to arise at any billing counter of a confectionery store.</a:t>
            </a:r>
            <a:endParaRPr lang="en-US" sz="16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</a:endParaRPr>
          </a:p>
          <a:p>
            <a:pPr algn="just"/>
            <a:endParaRPr lang="en-US" sz="16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</a:endParaRPr>
          </a:p>
          <a:p>
            <a:pPr marL="176530" indent="-176530" algn="just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Operations like displaying the pre-existing customer data, editing their phone numbers, displaying the current sales in both statistical and graphical formats, etc. have been met.</a:t>
            </a:r>
            <a:endParaRPr lang="en-US" sz="16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</a:endParaRPr>
          </a:p>
          <a:p>
            <a:pPr algn="just"/>
            <a:endParaRPr lang="en-US" sz="1600" dirty="0" smtClean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pPr algn="just"/>
            <a:endParaRPr lang="en-US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 descr="Abstract Grey Tech Geometric Motion Stock Footage Video (100% Royalty-free)  17995702 | Shutterstock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0" y="-1"/>
            <a:ext cx="9144000" cy="5151549"/>
          </a:xfrm>
          <a:prstGeom prst="rect">
            <a:avLst/>
          </a:prstGeom>
          <a:noFill/>
        </p:spPr>
      </p:pic>
      <p:sp>
        <p:nvSpPr>
          <p:cNvPr id="3" name="Rectangle 2"/>
          <p:cNvSpPr/>
          <p:nvPr/>
        </p:nvSpPr>
        <p:spPr>
          <a:xfrm rot="20851847">
            <a:off x="0" y="1785932"/>
            <a:ext cx="9144000" cy="1754326"/>
          </a:xfrm>
          <a:prstGeom prst="rect">
            <a:avLst/>
          </a:prstGeom>
          <a:noFill/>
        </p:spPr>
        <p:txBody>
          <a:bodyPr wrap="square" lIns="91440" tIns="45720" rIns="91440" bIns="45720" anchor="ctr">
            <a:spAutoFit/>
          </a:bodyPr>
          <a:lstStyle/>
          <a:p>
            <a:pPr algn="ctr"/>
            <a:r>
              <a:rPr lang="en-US" sz="5400" b="1" cap="none" spc="0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  <a:latin typeface="Comic Sans MS" panose="030F0702030302020204" pitchFamily="66" charset="0"/>
              </a:rPr>
              <a:t>Some snaps of the entire program</a:t>
            </a:r>
            <a:endParaRPr lang="en-US" sz="5400" b="1" cap="none" spc="0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  <a:latin typeface="Comic Sans MS" panose="030F0702030302020204" pitchFamily="66" charset="0"/>
            </a:endParaRPr>
          </a:p>
        </p:txBody>
      </p:sp>
      <p:pic>
        <p:nvPicPr>
          <p:cNvPr id="25604" name="Picture 4" descr="Coding for Planners: Up and Running with Python | Planetizen Courses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3" y="142858"/>
            <a:ext cx="3357586" cy="1888643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  <a:headEnd/>
            <a:tailEnd/>
          </a:ln>
          <a:effectLst>
            <a:innerShdw blurRad="76200">
              <a:srgbClr val="000000"/>
            </a:innerShdw>
          </a:effectLst>
        </p:spPr>
      </p:pic>
      <p:pic>
        <p:nvPicPr>
          <p:cNvPr id="25606" name="Picture 6" descr="MySQL Tutorial for Beginners - 1 - Creating a Database and Adding Tables to  it - YouTube"/>
          <p:cNvPicPr>
            <a:picLocks noChangeAspect="1" noChangeArrowheads="1"/>
          </p:cNvPicPr>
          <p:nvPr/>
        </p:nvPicPr>
        <p:blipFill>
          <a:blip r:embed="rId3"/>
          <a:srcRect l="2232" t="19844" r="8470" b="8718"/>
          <a:stretch>
            <a:fillRect/>
          </a:stretch>
        </p:blipFill>
        <p:spPr bwMode="auto">
          <a:xfrm>
            <a:off x="5929322" y="3429006"/>
            <a:ext cx="2857520" cy="1285884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  <a:headEnd/>
            <a:tailEnd/>
          </a:ln>
          <a:effectLst>
            <a:innerShdw blurRad="76200">
              <a:srgbClr val="000000"/>
            </a:innerShdw>
          </a:effectLst>
        </p:spPr>
      </p:pic>
    </p:spTree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6" name="Picture 4" descr="Download wallpapers microchip, neon lines, black background, chips, technology  backgrounds for desktop with resolution 1920x1200. High Quality HD pictures  wallpapers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  <p:sp>
        <p:nvSpPr>
          <p:cNvPr id="4" name="TextBox 3"/>
          <p:cNvSpPr txBox="1"/>
          <p:nvPr/>
        </p:nvSpPr>
        <p:spPr>
          <a:xfrm>
            <a:off x="1142976" y="2143122"/>
            <a:ext cx="66437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u="dbl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DATABASES &amp; TABLES</a:t>
            </a:r>
            <a:endParaRPr lang="en-US" sz="3600" u="dbl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Safeage Compactor Storage at Best Price in Mumbai, Maharashtra | SAFEAGE  SECURITY PRODUCTS PVT. LTD."/>
          <p:cNvPicPr>
            <a:picLocks noChangeAspect="1" noChangeArrowheads="1"/>
          </p:cNvPicPr>
          <p:nvPr/>
        </p:nvPicPr>
        <p:blipFill>
          <a:blip r:embed="rId1">
            <a:lum contrast="-10000"/>
          </a:blip>
          <a:srcRect/>
          <a:stretch>
            <a:fillRect/>
          </a:stretch>
        </p:blipFill>
        <p:spPr bwMode="auto">
          <a:xfrm>
            <a:off x="0" y="-18"/>
            <a:ext cx="9144000" cy="5143500"/>
          </a:xfrm>
          <a:prstGeom prst="rect">
            <a:avLst/>
          </a:prstGeom>
          <a:noFill/>
        </p:spPr>
      </p:pic>
      <p:pic>
        <p:nvPicPr>
          <p:cNvPr id="9" name="Picture 8" descr="Screenshot from 2020-12-05 21-26-27.png"/>
          <p:cNvPicPr>
            <a:picLocks noChangeAspect="1"/>
          </p:cNvPicPr>
          <p:nvPr/>
        </p:nvPicPr>
        <p:blipFill>
          <a:blip r:embed="rId2"/>
          <a:srcRect l="30285" t="43675" r="25495" b="23048"/>
          <a:stretch>
            <a:fillRect/>
          </a:stretch>
        </p:blipFill>
        <p:spPr>
          <a:xfrm>
            <a:off x="1428728" y="857238"/>
            <a:ext cx="3487611" cy="205521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14282" y="0"/>
            <a:ext cx="8643998" cy="51244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2755" indent="-276225">
              <a:buFont typeface="Arial" panose="020B0604020202020204" pitchFamily="34" charset="0"/>
              <a:buChar char="•"/>
            </a:pPr>
            <a:endParaRPr lang="en-US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</a:endParaRPr>
          </a:p>
          <a:p>
            <a:pPr marL="452755" indent="-276225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Database name: </a:t>
            </a:r>
            <a:r>
              <a:rPr lang="en-US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Bakes_On_Wheels</a:t>
            </a:r>
            <a:endParaRPr lang="en-US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</a:endParaRPr>
          </a:p>
          <a:p>
            <a:endParaRPr lang="en-US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</a:endParaRPr>
          </a:p>
          <a:p>
            <a:endParaRPr lang="en-US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</a:endParaRPr>
          </a:p>
          <a:p>
            <a:endParaRPr lang="en-US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</a:endParaRPr>
          </a:p>
          <a:p>
            <a:endParaRPr lang="en-US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</a:endParaRPr>
          </a:p>
          <a:p>
            <a:endParaRPr lang="en-US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</a:endParaRPr>
          </a:p>
          <a:p>
            <a:endParaRPr lang="en-US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</a:endParaRPr>
          </a:p>
          <a:p>
            <a:endParaRPr lang="en-US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</a:endParaRPr>
          </a:p>
          <a:p>
            <a:endParaRPr lang="en-US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</a:endParaRPr>
          </a:p>
          <a:p>
            <a:endParaRPr lang="en-US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</a:endParaRPr>
          </a:p>
          <a:p>
            <a:endParaRPr lang="en-US" sz="14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</a:endParaRPr>
          </a:p>
          <a:p>
            <a:pPr marL="452755" indent="-276225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Tables existing:</a:t>
            </a:r>
            <a:endParaRPr lang="en-US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</a:endParaRPr>
          </a:p>
          <a:p>
            <a:pPr marL="452755" indent="-276225"/>
            <a:endParaRPr lang="en-US" sz="14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</a:endParaRPr>
          </a:p>
          <a:p>
            <a:pPr marL="805180" lvl="1" indent="-347980">
              <a:buFont typeface="Wingdings" panose="05000000000000000000" pitchFamily="2" charset="2"/>
              <a:buChar char="Ø"/>
            </a:pPr>
            <a:r>
              <a:rPr lang="en-US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Billing_Counter</a:t>
            </a:r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 :– consists of invoice number, customer’s contact details, quantity of items purchased, net amount, etc.</a:t>
            </a:r>
            <a:endParaRPr lang="en-US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</a:endParaRPr>
          </a:p>
          <a:p>
            <a:pPr marL="805180" lvl="1" indent="-347980">
              <a:buFont typeface="Wingdings" panose="05000000000000000000" pitchFamily="2" charset="2"/>
              <a:buChar char="Ø"/>
            </a:pPr>
            <a:endParaRPr lang="en-US" sz="11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</a:endParaRPr>
          </a:p>
          <a:p>
            <a:pPr marL="805180" lvl="1" indent="-347980">
              <a:buFont typeface="Wingdings" panose="05000000000000000000" pitchFamily="2" charset="2"/>
              <a:buChar char="Ø"/>
            </a:pPr>
            <a:r>
              <a:rPr lang="en-US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Item_Details</a:t>
            </a:r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 :– consists of items on the menu and their cost per unit</a:t>
            </a:r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142976" y="714362"/>
            <a:ext cx="7358114" cy="24288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2400" dirty="0" smtClean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286248" y="1571618"/>
            <a:ext cx="4211425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sz="2800" b="1" cap="none" spc="0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  <a:latin typeface="Comic Sans MS" panose="030F0702030302020204" pitchFamily="66" charset="0"/>
              </a:rPr>
              <a:t>DATABASE :–</a:t>
            </a:r>
            <a:endParaRPr lang="en-US" sz="2800" b="1" cap="none" spc="0" dirty="0" smtClean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  <a:latin typeface="Comic Sans MS" panose="030F0702030302020204" pitchFamily="66" charset="0"/>
            </a:endParaRPr>
          </a:p>
          <a:p>
            <a:pPr algn="r"/>
            <a:r>
              <a:rPr lang="en-US" sz="2800" b="1" cap="none" spc="0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  <a:latin typeface="Comic Sans MS" panose="030F0702030302020204" pitchFamily="66" charset="0"/>
              </a:rPr>
              <a:t> </a:t>
            </a:r>
            <a:r>
              <a:rPr lang="en-US" sz="2800" b="1" cap="none" spc="0" dirty="0" err="1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  <a:latin typeface="Comic Sans MS" panose="030F0702030302020204" pitchFamily="66" charset="0"/>
              </a:rPr>
              <a:t>Bakes_On_Wheels</a:t>
            </a:r>
            <a:endParaRPr lang="en-US" sz="2800" b="1" cap="none" spc="0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</p:spTree>
  </p:cSld>
  <p:clrMapOvr>
    <a:masterClrMapping/>
  </p:clrMapOvr>
  <p:transition spd="slow">
    <p:wipe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D HIGH TECH BACKGROUNDS - 100 Unique High Tech Backgrounds Of the Day -  Cameeron Web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  <p:pic>
        <p:nvPicPr>
          <p:cNvPr id="2" name="Picture 1" descr="Screenshot from 2020-12-05 21-27-52.png"/>
          <p:cNvPicPr>
            <a:picLocks noChangeAspect="1"/>
          </p:cNvPicPr>
          <p:nvPr/>
        </p:nvPicPr>
        <p:blipFill>
          <a:blip r:embed="rId2"/>
          <a:srcRect l="12224" t="26093" r="2939" b="30420"/>
          <a:stretch>
            <a:fillRect/>
          </a:stretch>
        </p:blipFill>
        <p:spPr>
          <a:xfrm>
            <a:off x="500034" y="285734"/>
            <a:ext cx="8215370" cy="2500330"/>
          </a:xfrm>
          <a:prstGeom prst="rect">
            <a:avLst/>
          </a:prstGeom>
        </p:spPr>
      </p:pic>
      <p:pic>
        <p:nvPicPr>
          <p:cNvPr id="3" name="Picture 2" descr="Screenshot from 2020-12-05 21-28-07.png"/>
          <p:cNvPicPr>
            <a:picLocks noChangeAspect="1"/>
          </p:cNvPicPr>
          <p:nvPr/>
        </p:nvPicPr>
        <p:blipFill>
          <a:blip r:embed="rId3"/>
          <a:srcRect l="12156" t="45946" r="66571" b="30925"/>
          <a:stretch>
            <a:fillRect/>
          </a:stretch>
        </p:blipFill>
        <p:spPr>
          <a:xfrm>
            <a:off x="5786446" y="3143254"/>
            <a:ext cx="2688000" cy="1643074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1071538" y="3143254"/>
            <a:ext cx="3286148" cy="1714512"/>
          </a:xfrm>
          <a:prstGeom prst="roundRect">
            <a:avLst/>
          </a:prstGeom>
          <a:noFill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Tables:</a:t>
            </a:r>
            <a:endParaRPr lang="en-US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Billing_Counter</a:t>
            </a:r>
            <a:endParaRPr lang="en-US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Item_Details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</a:endParaRPr>
          </a:p>
        </p:txBody>
      </p:sp>
    </p:spTree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 descr="Technology Background Images | Free Vectors, Stock Photos &amp; PSD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0" y="0"/>
            <a:ext cx="9144000" cy="5122976"/>
          </a:xfrm>
          <a:prstGeom prst="rect">
            <a:avLst/>
          </a:prstGeom>
          <a:noFill/>
        </p:spPr>
      </p:pic>
      <p:sp>
        <p:nvSpPr>
          <p:cNvPr id="4" name="TextBox 3"/>
          <p:cNvSpPr txBox="1"/>
          <p:nvPr/>
        </p:nvSpPr>
        <p:spPr>
          <a:xfrm>
            <a:off x="1142976" y="2143122"/>
            <a:ext cx="66437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u="dbl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PYTHON PROGRAM</a:t>
            </a:r>
            <a:endParaRPr lang="en-US" sz="3600" u="dbl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1887</Words>
  <Application>WPS Presentation</Application>
  <PresentationFormat>On-screen Show (16:9)</PresentationFormat>
  <Paragraphs>132</Paragraphs>
  <Slides>17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31" baseType="lpstr">
      <vt:lpstr>Arial</vt:lpstr>
      <vt:lpstr>SimSun</vt:lpstr>
      <vt:lpstr>Wingdings</vt:lpstr>
      <vt:lpstr>Calibri</vt:lpstr>
      <vt:lpstr>Brush Script MT</vt:lpstr>
      <vt:lpstr>Bookman Old Style</vt:lpstr>
      <vt:lpstr>Comic Sans MS</vt:lpstr>
      <vt:lpstr>Forte</vt:lpstr>
      <vt:lpstr>Blackadder ITC</vt:lpstr>
      <vt:lpstr>Bradley Hand ITC</vt:lpstr>
      <vt:lpstr>Baskerville Old Face</vt:lpstr>
      <vt:lpstr>Microsoft YaHei</vt:lpstr>
      <vt:lpstr>Arial Unicode MS</vt:lpstr>
      <vt:lpstr>Office Theme</vt:lpstr>
      <vt:lpstr>PowerPoint 演示文稿</vt:lpstr>
      <vt:lpstr>ACKNOWLEDGEMENT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Asus</cp:lastModifiedBy>
  <cp:revision>2</cp:revision>
  <dcterms:created xsi:type="dcterms:W3CDTF">2017-08-01T15:40:00Z</dcterms:created>
  <dcterms:modified xsi:type="dcterms:W3CDTF">2023-07-14T13:51:12Z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CFAB72638FBD49FCBCA55E31AF028FAD</vt:lpwstr>
  </property>
  <property fmtid="{D5CDD505-2E9C-101B-9397-08002B2CF9AE}" pid="3" name="KSOProductBuildVer">
    <vt:lpwstr>1033-11.2.0.11537</vt:lpwstr>
  </property>
</Properties>
</file>